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72" r:id="rId3"/>
    <p:sldId id="276" r:id="rId4"/>
    <p:sldId id="257" r:id="rId5"/>
    <p:sldId id="258" r:id="rId6"/>
    <p:sldId id="260" r:id="rId7"/>
    <p:sldId id="277" r:id="rId8"/>
    <p:sldId id="279" r:id="rId9"/>
    <p:sldId id="261" r:id="rId10"/>
    <p:sldId id="265" r:id="rId11"/>
    <p:sldId id="264" r:id="rId12"/>
    <p:sldId id="266" r:id="rId13"/>
    <p:sldId id="262" r:id="rId14"/>
    <p:sldId id="280" r:id="rId15"/>
    <p:sldId id="263" r:id="rId16"/>
    <p:sldId id="267" r:id="rId17"/>
    <p:sldId id="268" r:id="rId18"/>
    <p:sldId id="269" r:id="rId19"/>
    <p:sldId id="270" r:id="rId20"/>
    <p:sldId id="271" r:id="rId21"/>
    <p:sldId id="273" r:id="rId22"/>
    <p:sldId id="274" r:id="rId23"/>
    <p:sldId id="275"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05F95B-7FBC-47CB-8EB3-196091C623E1}" type="datetimeFigureOut">
              <a:rPr lang="cs-CZ" smtClean="0"/>
              <a:t>4.4.2019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F7862A-1E47-4C39-A577-221679775A58}" type="slidenum">
              <a:rPr lang="cs-CZ" smtClean="0"/>
              <a:t>‹#›</a:t>
            </a:fld>
            <a:endParaRPr lang="cs-CZ"/>
          </a:p>
        </p:txBody>
      </p:sp>
    </p:spTree>
    <p:extLst>
      <p:ext uri="{BB962C8B-B14F-4D97-AF65-F5344CB8AC3E}">
        <p14:creationId xmlns:p14="http://schemas.microsoft.com/office/powerpoint/2010/main" val="3116736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7862A-1E47-4C39-A577-221679775A58}" type="slidenum">
              <a:rPr lang="cs-CZ" smtClean="0"/>
              <a:t>1</a:t>
            </a:fld>
            <a:endParaRPr lang="cs-CZ"/>
          </a:p>
        </p:txBody>
      </p:sp>
    </p:spTree>
    <p:extLst>
      <p:ext uri="{BB962C8B-B14F-4D97-AF65-F5344CB8AC3E}">
        <p14:creationId xmlns:p14="http://schemas.microsoft.com/office/powerpoint/2010/main" val="494318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1DC84CF-2DA1-4081-BA25-1E8FE0688BE4}"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1213325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1DC84CF-2DA1-4081-BA25-1E8FE0688BE4}"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11717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1DC84CF-2DA1-4081-BA25-1E8FE0688BE4}"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140752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1DC84CF-2DA1-4081-BA25-1E8FE0688BE4}"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1419113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1DC84CF-2DA1-4081-BA25-1E8FE0688BE4}"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2897252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1DC84CF-2DA1-4081-BA25-1E8FE0688BE4}" type="datetimeFigureOut">
              <a:rPr lang="cs-CZ" smtClean="0"/>
              <a:t>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101316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1DC84CF-2DA1-4081-BA25-1E8FE0688BE4}" type="datetimeFigureOut">
              <a:rPr lang="cs-CZ" smtClean="0"/>
              <a:t>4.4.2019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2689550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1DC84CF-2DA1-4081-BA25-1E8FE0688BE4}" type="datetimeFigureOut">
              <a:rPr lang="cs-CZ" smtClean="0"/>
              <a:t>4.4.2019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441866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1DC84CF-2DA1-4081-BA25-1E8FE0688BE4}" type="datetimeFigureOut">
              <a:rPr lang="cs-CZ" smtClean="0"/>
              <a:t>4.4.2019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2118964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1DC84CF-2DA1-4081-BA25-1E8FE0688BE4}" type="datetimeFigureOut">
              <a:rPr lang="cs-CZ" smtClean="0"/>
              <a:t>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95992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1DC84CF-2DA1-4081-BA25-1E8FE0688BE4}" type="datetimeFigureOut">
              <a:rPr lang="cs-CZ" smtClean="0"/>
              <a:t>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9E3313-334F-4D01-9F01-57520CB94730}" type="slidenum">
              <a:rPr lang="cs-CZ" smtClean="0"/>
              <a:t>‹#›</a:t>
            </a:fld>
            <a:endParaRPr lang="cs-CZ"/>
          </a:p>
        </p:txBody>
      </p:sp>
    </p:spTree>
    <p:extLst>
      <p:ext uri="{BB962C8B-B14F-4D97-AF65-F5344CB8AC3E}">
        <p14:creationId xmlns:p14="http://schemas.microsoft.com/office/powerpoint/2010/main" val="1265819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C84CF-2DA1-4081-BA25-1E8FE0688BE4}" type="datetimeFigureOut">
              <a:rPr lang="cs-CZ" smtClean="0"/>
              <a:t>4.4.2019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E3313-334F-4D01-9F01-57520CB94730}" type="slidenum">
              <a:rPr lang="cs-CZ" smtClean="0"/>
              <a:t>‹#›</a:t>
            </a:fld>
            <a:endParaRPr lang="cs-CZ"/>
          </a:p>
        </p:txBody>
      </p:sp>
    </p:spTree>
    <p:extLst>
      <p:ext uri="{BB962C8B-B14F-4D97-AF65-F5344CB8AC3E}">
        <p14:creationId xmlns:p14="http://schemas.microsoft.com/office/powerpoint/2010/main" val="2395685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ncbi.nlm.nih.gov/pmc/articles/PMC393522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Physical</a:t>
            </a:r>
            <a:r>
              <a:rPr lang="cs-CZ" dirty="0" smtClean="0"/>
              <a:t> </a:t>
            </a:r>
            <a:r>
              <a:rPr lang="cs-CZ" dirty="0" err="1" smtClean="0"/>
              <a:t>activity</a:t>
            </a:r>
            <a:r>
              <a:rPr lang="cs-CZ" dirty="0" smtClean="0"/>
              <a:t> in CR</a:t>
            </a:r>
            <a:br>
              <a:rPr lang="cs-CZ" dirty="0" smtClean="0"/>
            </a:br>
            <a:r>
              <a:rPr lang="cs-CZ" dirty="0" err="1" smtClean="0"/>
              <a:t>Healthy</a:t>
            </a:r>
            <a:r>
              <a:rPr lang="cs-CZ" dirty="0" smtClean="0"/>
              <a:t> EU</a:t>
            </a:r>
            <a:endParaRPr lang="cs-CZ" dirty="0"/>
          </a:p>
        </p:txBody>
      </p:sp>
      <p:sp>
        <p:nvSpPr>
          <p:cNvPr id="3" name="Podnadpis 2"/>
          <p:cNvSpPr>
            <a:spLocks noGrp="1"/>
          </p:cNvSpPr>
          <p:nvPr>
            <p:ph type="subTitle" idx="1"/>
          </p:nvPr>
        </p:nvSpPr>
        <p:spPr/>
        <p:txBody>
          <a:bodyPr/>
          <a:lstStyle/>
          <a:p>
            <a:r>
              <a:rPr lang="cs-CZ" dirty="0" smtClean="0"/>
              <a:t>Czech Republic</a:t>
            </a:r>
            <a:endParaRPr lang="cs-CZ"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474678"/>
            <a:ext cx="3998913"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bdélník 3"/>
          <p:cNvSpPr/>
          <p:nvPr/>
        </p:nvSpPr>
        <p:spPr>
          <a:xfrm>
            <a:off x="467544" y="332657"/>
            <a:ext cx="6390456" cy="646331"/>
          </a:xfrm>
          <a:prstGeom prst="rect">
            <a:avLst/>
          </a:prstGeom>
        </p:spPr>
        <p:txBody>
          <a:bodyPr wrap="square">
            <a:spAutoFit/>
          </a:bodyPr>
          <a:lstStyle/>
          <a:p>
            <a:r>
              <a:rPr lang="cs-CZ" dirty="0" err="1"/>
              <a:t>Healthy</a:t>
            </a:r>
            <a:r>
              <a:rPr lang="cs-CZ" dirty="0"/>
              <a:t> EU</a:t>
            </a:r>
            <a:br>
              <a:rPr lang="cs-CZ" dirty="0"/>
            </a:br>
            <a:r>
              <a:rPr lang="cs-CZ" dirty="0"/>
              <a:t>2016-1-FI01-KA201-022772</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3" y="4509120"/>
            <a:ext cx="2524125" cy="1023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200" y="4507975"/>
            <a:ext cx="1855589" cy="1770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539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body works in different activities?</a:t>
            </a:r>
            <a:endParaRPr lang="cs-CZ" dirty="0"/>
          </a:p>
        </p:txBody>
      </p:sp>
      <p:sp>
        <p:nvSpPr>
          <p:cNvPr id="3" name="Zástupný symbol pro obsah 2"/>
          <p:cNvSpPr>
            <a:spLocks noGrp="1"/>
          </p:cNvSpPr>
          <p:nvPr>
            <p:ph idx="1"/>
          </p:nvPr>
        </p:nvSpPr>
        <p:spPr/>
        <p:txBody>
          <a:bodyPr>
            <a:normAutofit fontScale="47500" lnSpcReduction="20000"/>
          </a:bodyPr>
          <a:lstStyle/>
          <a:p>
            <a:r>
              <a:rPr lang="en-US" dirty="0"/>
              <a:t>In the long-term, however, the athlete's heart rate actually goes down, not up. We have heard about Tour de France cyclists having resting heart rates of only 40 beats per minute, whereas the average adult may have a resting heart rate of about 80 beats per minute. Another major long-term benefit seen is that the athlete's blood pressure will be reduced. High blood pressure has been linked to a myriad of health hazards, including strokes.</a:t>
            </a:r>
          </a:p>
          <a:p>
            <a:endParaRPr lang="en-US" dirty="0"/>
          </a:p>
          <a:p>
            <a:r>
              <a:rPr lang="en-US" dirty="0"/>
              <a:t>In the long-term, the benefits are vast as regular exercise can protect against heart attacks, strokes, and diabetes. The American Diabetes Association considers exercise so crucial in protecting the heart and blood vessels it recommends 150 hours per week of moderate exercise. On the downside, heart attacks can occur to anyone, even a world class athlete. It is worth noting, however, that far more Americans die each year of a sedentary lifestyle than they do from a fitness lifestyle.</a:t>
            </a:r>
          </a:p>
          <a:p>
            <a:endParaRPr lang="cs-CZ" dirty="0" smtClean="0"/>
          </a:p>
          <a:p>
            <a:r>
              <a:rPr lang="en-US" b="1" dirty="0" smtClean="0"/>
              <a:t>Digestive </a:t>
            </a:r>
            <a:r>
              <a:rPr lang="en-US" b="1" dirty="0"/>
              <a:t>System</a:t>
            </a:r>
          </a:p>
          <a:p>
            <a:endParaRPr lang="en-US" dirty="0"/>
          </a:p>
          <a:p>
            <a:r>
              <a:rPr lang="en-US" dirty="0"/>
              <a:t>When to eat and how much to eat are subjects of endless debate among experts. After all, in the short-term, when one exercises, the body must send more blood to the muscles; therefore, it must compensate by taking away from the needs of the stomach and the digestive system. This is why many experts believe eating a large meal too soon before exercise can cause stomach upset. We have all heard the advice of our parents not to swim for a half-hour after eating because cramps could result, which to this day is a source of contentious debate.</a:t>
            </a:r>
          </a:p>
          <a:p>
            <a:endParaRPr lang="en-US" dirty="0"/>
          </a:p>
          <a:p>
            <a:endParaRPr lang="en-US" dirty="0"/>
          </a:p>
          <a:p>
            <a:endParaRPr lang="cs-CZ" dirty="0"/>
          </a:p>
        </p:txBody>
      </p:sp>
    </p:spTree>
    <p:extLst>
      <p:ext uri="{BB962C8B-B14F-4D97-AF65-F5344CB8AC3E}">
        <p14:creationId xmlns:p14="http://schemas.microsoft.com/office/powerpoint/2010/main" val="2314864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body works in different activities?</a:t>
            </a:r>
            <a:endParaRPr lang="cs-CZ" dirty="0"/>
          </a:p>
        </p:txBody>
      </p:sp>
      <p:sp>
        <p:nvSpPr>
          <p:cNvPr id="3" name="Zástupný symbol pro obsah 2"/>
          <p:cNvSpPr>
            <a:spLocks noGrp="1"/>
          </p:cNvSpPr>
          <p:nvPr>
            <p:ph idx="1"/>
          </p:nvPr>
        </p:nvSpPr>
        <p:spPr/>
        <p:txBody>
          <a:bodyPr>
            <a:normAutofit fontScale="47500" lnSpcReduction="20000"/>
          </a:bodyPr>
          <a:lstStyle/>
          <a:p>
            <a:r>
              <a:rPr lang="en-US" dirty="0"/>
              <a:t>Furthermore, a really fascinating study of forty Irish Rugby players found that, versus another group of non-athletes, the rugby players had more gut microbiota in their intestines, which is beneficial in helping the body's immune system.</a:t>
            </a:r>
          </a:p>
          <a:p>
            <a:r>
              <a:rPr lang="en-US" dirty="0"/>
              <a:t>Endocrine System</a:t>
            </a:r>
          </a:p>
          <a:p>
            <a:endParaRPr lang="en-US" dirty="0"/>
          </a:p>
          <a:p>
            <a:r>
              <a:rPr lang="en-US" dirty="0"/>
              <a:t>The endocrine system is composed of a series of glands that secrete hormones. Of special importance is the pituitary gland. In the short-term, exercise enables this gland to produce human growth hormone and secrete hormones that allow movement. Diabetes management comes into play here just as in the circulatory system. In the long-term, physical activity has a trifold effect of strengthening the ticker, lowering blood sugar levels, and improving insulin levels.</a:t>
            </a:r>
          </a:p>
          <a:p>
            <a:endParaRPr lang="cs-CZ" dirty="0" smtClean="0"/>
          </a:p>
          <a:p>
            <a:r>
              <a:rPr lang="en-US" b="1" dirty="0" smtClean="0"/>
              <a:t>Excretory </a:t>
            </a:r>
            <a:r>
              <a:rPr lang="en-US" b="1" dirty="0"/>
              <a:t>System</a:t>
            </a:r>
          </a:p>
          <a:p>
            <a:endParaRPr lang="en-US" dirty="0"/>
          </a:p>
          <a:p>
            <a:r>
              <a:rPr lang="en-US" dirty="0"/>
              <a:t>It's not the most pleasant or glamorous system to discuss, but the excretory system is responsible for the critical role of removing liquid and solid wastes from the human body. In the short-term, the rate at which the kidneys filter blood changes in relation to how hard the athlete exercises and constipation may be relieved.</a:t>
            </a:r>
          </a:p>
          <a:p>
            <a:endParaRPr lang="cs-CZ" dirty="0" smtClean="0"/>
          </a:p>
          <a:p>
            <a:endParaRPr lang="cs-CZ" dirty="0"/>
          </a:p>
          <a:p>
            <a:endParaRPr lang="en-US" dirty="0"/>
          </a:p>
        </p:txBody>
      </p:sp>
    </p:spTree>
    <p:extLst>
      <p:ext uri="{BB962C8B-B14F-4D97-AF65-F5344CB8AC3E}">
        <p14:creationId xmlns:p14="http://schemas.microsoft.com/office/powerpoint/2010/main" val="168148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body works in different activities?</a:t>
            </a:r>
            <a:endParaRPr lang="cs-CZ" dirty="0"/>
          </a:p>
        </p:txBody>
      </p:sp>
      <p:sp>
        <p:nvSpPr>
          <p:cNvPr id="3" name="Zástupný symbol pro obsah 2"/>
          <p:cNvSpPr>
            <a:spLocks noGrp="1"/>
          </p:cNvSpPr>
          <p:nvPr>
            <p:ph idx="1"/>
          </p:nvPr>
        </p:nvSpPr>
        <p:spPr/>
        <p:txBody>
          <a:bodyPr>
            <a:normAutofit fontScale="40000" lnSpcReduction="20000"/>
          </a:bodyPr>
          <a:lstStyle/>
          <a:p>
            <a:r>
              <a:rPr lang="cs-CZ" b="1" dirty="0" err="1"/>
              <a:t>Immune</a:t>
            </a:r>
            <a:r>
              <a:rPr lang="cs-CZ" b="1" dirty="0"/>
              <a:t> </a:t>
            </a:r>
            <a:r>
              <a:rPr lang="cs-CZ" b="1" dirty="0" err="1"/>
              <a:t>System</a:t>
            </a:r>
            <a:endParaRPr lang="cs-CZ" b="1" dirty="0"/>
          </a:p>
          <a:p>
            <a:endParaRPr lang="cs-CZ" dirty="0" smtClean="0"/>
          </a:p>
          <a:p>
            <a:r>
              <a:rPr lang="en-US" dirty="0" smtClean="0"/>
              <a:t>Of </a:t>
            </a:r>
            <a:r>
              <a:rPr lang="en-US" dirty="0"/>
              <a:t>all the human body systems, the effect of physical activity on the immune system seems to spark the most debate among experts and scientists. It is now believed that physical activity helps to strengthen the immune system. The general theory is that exercise increases the cells, and even gut microbiota, in your body that help fight disease. When a person exercises, the effect of enhancing the immune system lasts for several hours. There is evidence, however, that exercising for over two hours may actually cause a short-term weakening of the immune </a:t>
            </a:r>
            <a:r>
              <a:rPr lang="en-US" dirty="0" smtClean="0"/>
              <a:t>system</a:t>
            </a:r>
            <a:endParaRPr lang="cs-CZ" dirty="0" smtClean="0"/>
          </a:p>
          <a:p>
            <a:endParaRPr lang="cs-CZ" dirty="0" smtClean="0"/>
          </a:p>
          <a:p>
            <a:r>
              <a:rPr lang="en-US" b="1" dirty="0" smtClean="0"/>
              <a:t>Integumentary </a:t>
            </a:r>
            <a:r>
              <a:rPr lang="en-US" b="1" dirty="0"/>
              <a:t>System</a:t>
            </a:r>
          </a:p>
          <a:p>
            <a:endParaRPr lang="en-US" dirty="0"/>
          </a:p>
          <a:p>
            <a:r>
              <a:rPr lang="en-US" dirty="0"/>
              <a:t>The integumentary system is just a fancy term for the system that includes the hair, nails, and skin, the latter which by the way is the body's largest organ. In the short-term, as the exercise level increases, the blood flow to the skin increases, and then the heat disappears through the pores. This has the positive effect of cooling the body. Also sweat can be produced on the skin during this process. In the long-term, physical activity can keep the skin looking more youthful and feeling softer and more pliable.</a:t>
            </a:r>
          </a:p>
          <a:p>
            <a:endParaRPr lang="cs-CZ" dirty="0" smtClean="0"/>
          </a:p>
          <a:p>
            <a:r>
              <a:rPr lang="en-US" b="1" dirty="0" smtClean="0"/>
              <a:t>Muscular </a:t>
            </a:r>
            <a:r>
              <a:rPr lang="en-US" b="1" dirty="0"/>
              <a:t>System</a:t>
            </a:r>
          </a:p>
          <a:p>
            <a:endParaRPr lang="en-US" dirty="0"/>
          </a:p>
          <a:p>
            <a:r>
              <a:rPr lang="en-US" dirty="0"/>
              <a:t>In the short-term, exercise may cause muscle soreness and muscle fatigue. Exercise temporarily breaks down muscle, but crucial rest allows muscles to rebuild and grow. In the long-term, we see how physical activity may have a dramatic, positive effect on the muscular system. The muscles may become larger and stronger or, depending on the exercise, they may develop muscle endurance. Exercises such as yoga may make the muscles more flexible. On the downside, the athlete may experience muscle pulls or even muscle tears.</a:t>
            </a:r>
          </a:p>
          <a:p>
            <a:endParaRPr lang="en-US" dirty="0"/>
          </a:p>
          <a:p>
            <a:endParaRPr lang="cs-CZ" dirty="0"/>
          </a:p>
        </p:txBody>
      </p:sp>
    </p:spTree>
    <p:extLst>
      <p:ext uri="{BB962C8B-B14F-4D97-AF65-F5344CB8AC3E}">
        <p14:creationId xmlns:p14="http://schemas.microsoft.com/office/powerpoint/2010/main" val="3827595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How to motivate young to move? </a:t>
            </a:r>
            <a:r>
              <a:rPr lang="cs-CZ" dirty="0" smtClean="0"/>
              <a:t>       In </a:t>
            </a:r>
            <a:r>
              <a:rPr lang="cs-CZ" dirty="0" err="1" smtClean="0"/>
              <a:t>our</a:t>
            </a:r>
            <a:r>
              <a:rPr lang="cs-CZ" dirty="0" smtClean="0"/>
              <a:t> area.</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Understanding what motivates people, especially young people, to be involved in sport will help the coach provide a fun, enjoyable and supportive training environment.</a:t>
            </a:r>
          </a:p>
          <a:p>
            <a:endParaRPr lang="en-US" dirty="0"/>
          </a:p>
          <a:p>
            <a:r>
              <a:rPr lang="en-US" u="sng" dirty="0"/>
              <a:t>What motivates young people to play sport</a:t>
            </a:r>
            <a:r>
              <a:rPr lang="en-US" u="sng" dirty="0" smtClean="0"/>
              <a:t>?</a:t>
            </a:r>
            <a:endParaRPr lang="cs-CZ" u="sng" dirty="0" smtClean="0"/>
          </a:p>
          <a:p>
            <a:endParaRPr lang="en-US" u="sng" dirty="0"/>
          </a:p>
          <a:p>
            <a:r>
              <a:rPr lang="en-US" dirty="0"/>
              <a:t>Young people are motivated to participate in sport for a variety of reasons. These include ego, pride, fear of failure, the challenge of competition, a desire and determination to succeed, the feeling of achievement from perfecting a skill and acknowledgement from peers, coaches and family.</a:t>
            </a:r>
          </a:p>
          <a:p>
            <a:endParaRPr lang="en-US" dirty="0"/>
          </a:p>
          <a:p>
            <a:r>
              <a:rPr lang="en-US" dirty="0"/>
              <a:t>Research has shown that young people highly value the intrinsic rewards gained from participating in sport. Rewards such as the of learning a new skill, or merely being involved in sport with their friends, mean more for young athletes than the extrinsic rewards of receiving trophies or prizes.</a:t>
            </a:r>
            <a:endParaRPr lang="en-US" dirty="0" smtClean="0"/>
          </a:p>
        </p:txBody>
      </p:sp>
    </p:spTree>
    <p:extLst>
      <p:ext uri="{BB962C8B-B14F-4D97-AF65-F5344CB8AC3E}">
        <p14:creationId xmlns:p14="http://schemas.microsoft.com/office/powerpoint/2010/main" val="409762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Ways</a:t>
            </a:r>
            <a:r>
              <a:rPr lang="cs-CZ" dirty="0" smtClean="0"/>
              <a:t> to </a:t>
            </a:r>
            <a:r>
              <a:rPr lang="cs-CZ" dirty="0" err="1" smtClean="0"/>
              <a:t>motivate</a:t>
            </a:r>
            <a:r>
              <a:rPr lang="cs-CZ"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endParaRPr lang="en-US" dirty="0"/>
          </a:p>
          <a:p>
            <a:r>
              <a:rPr lang="en-US" dirty="0"/>
              <a:t>    </a:t>
            </a:r>
            <a:r>
              <a:rPr lang="en-US" dirty="0" err="1"/>
              <a:t>recognise</a:t>
            </a:r>
            <a:r>
              <a:rPr lang="en-US" dirty="0"/>
              <a:t> achievement</a:t>
            </a:r>
          </a:p>
          <a:p>
            <a:r>
              <a:rPr lang="en-US" dirty="0"/>
              <a:t>    set goals</a:t>
            </a:r>
          </a:p>
          <a:p>
            <a:r>
              <a:rPr lang="en-US" dirty="0"/>
              <a:t>    provide leadership opportunities</a:t>
            </a:r>
          </a:p>
          <a:p>
            <a:r>
              <a:rPr lang="en-US" dirty="0"/>
              <a:t>    be consistent and enthusiastic</a:t>
            </a:r>
          </a:p>
          <a:p>
            <a:r>
              <a:rPr lang="en-US" dirty="0"/>
              <a:t>    provide challenges</a:t>
            </a:r>
          </a:p>
          <a:p>
            <a:r>
              <a:rPr lang="en-US" dirty="0"/>
              <a:t>    </a:t>
            </a:r>
            <a:r>
              <a:rPr lang="cs-CZ" dirty="0" smtClean="0"/>
              <a:t>make</a:t>
            </a:r>
            <a:r>
              <a:rPr lang="en-US" dirty="0" smtClean="0"/>
              <a:t> </a:t>
            </a:r>
            <a:r>
              <a:rPr lang="en-US" dirty="0"/>
              <a:t>your practice programs</a:t>
            </a:r>
          </a:p>
          <a:p>
            <a:r>
              <a:rPr lang="en-US" dirty="0"/>
              <a:t>    be </a:t>
            </a:r>
            <a:r>
              <a:rPr lang="en-US" dirty="0" err="1"/>
              <a:t>organised</a:t>
            </a:r>
            <a:r>
              <a:rPr lang="en-US" dirty="0"/>
              <a:t>, and</a:t>
            </a:r>
          </a:p>
          <a:p>
            <a:r>
              <a:rPr lang="en-US" dirty="0"/>
              <a:t>    make practice fun.</a:t>
            </a:r>
          </a:p>
          <a:p>
            <a:endParaRPr lang="cs-CZ" dirty="0"/>
          </a:p>
        </p:txBody>
      </p:sp>
    </p:spTree>
    <p:extLst>
      <p:ext uri="{BB962C8B-B14F-4D97-AF65-F5344CB8AC3E}">
        <p14:creationId xmlns:p14="http://schemas.microsoft.com/office/powerpoint/2010/main" val="3286897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Sport </a:t>
            </a:r>
            <a:r>
              <a:rPr lang="cs-CZ" dirty="0" err="1" smtClean="0"/>
              <a:t>Possibilities</a:t>
            </a:r>
            <a:r>
              <a:rPr lang="cs-CZ" dirty="0" smtClean="0"/>
              <a:t> in Olomouc</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 AK Olomouc – </a:t>
            </a:r>
            <a:r>
              <a:rPr lang="cs-CZ" dirty="0" err="1" smtClean="0"/>
              <a:t>athletics</a:t>
            </a:r>
            <a:r>
              <a:rPr lang="cs-CZ" dirty="0" smtClean="0"/>
              <a:t> club</a:t>
            </a:r>
          </a:p>
          <a:p>
            <a:r>
              <a:rPr lang="cs-CZ" dirty="0" smtClean="0"/>
              <a:t>    Skokani Olomouc – baseball club</a:t>
            </a:r>
          </a:p>
          <a:p>
            <a:r>
              <a:rPr lang="cs-CZ" dirty="0" smtClean="0"/>
              <a:t>    1. HFK Olomouc – </a:t>
            </a:r>
            <a:r>
              <a:rPr lang="cs-CZ" dirty="0" err="1" smtClean="0"/>
              <a:t>football</a:t>
            </a:r>
            <a:r>
              <a:rPr lang="cs-CZ" dirty="0" smtClean="0"/>
              <a:t> club</a:t>
            </a:r>
          </a:p>
          <a:p>
            <a:r>
              <a:rPr lang="cs-CZ" dirty="0" smtClean="0"/>
              <a:t>    SK Sigma Olomouc – </a:t>
            </a:r>
            <a:r>
              <a:rPr lang="cs-CZ" dirty="0" err="1" smtClean="0"/>
              <a:t>football</a:t>
            </a:r>
            <a:r>
              <a:rPr lang="cs-CZ" dirty="0" smtClean="0"/>
              <a:t> club</a:t>
            </a:r>
          </a:p>
          <a:p>
            <a:r>
              <a:rPr lang="cs-CZ" dirty="0" smtClean="0"/>
              <a:t>    DHK Olomouc – </a:t>
            </a:r>
            <a:r>
              <a:rPr lang="cs-CZ" dirty="0" err="1" smtClean="0"/>
              <a:t>women's</a:t>
            </a:r>
            <a:r>
              <a:rPr lang="cs-CZ" dirty="0" smtClean="0"/>
              <a:t> </a:t>
            </a:r>
            <a:r>
              <a:rPr lang="cs-CZ" dirty="0" err="1" smtClean="0"/>
              <a:t>handball</a:t>
            </a:r>
            <a:r>
              <a:rPr lang="cs-CZ" dirty="0" smtClean="0"/>
              <a:t> club</a:t>
            </a:r>
          </a:p>
          <a:p>
            <a:r>
              <a:rPr lang="cs-CZ" dirty="0" smtClean="0"/>
              <a:t>    HC Olomouc – </a:t>
            </a:r>
            <a:r>
              <a:rPr lang="cs-CZ" dirty="0" err="1" smtClean="0"/>
              <a:t>ice</a:t>
            </a:r>
            <a:r>
              <a:rPr lang="cs-CZ" dirty="0" smtClean="0"/>
              <a:t> </a:t>
            </a:r>
            <a:r>
              <a:rPr lang="cs-CZ" dirty="0" err="1" smtClean="0"/>
              <a:t>hockey</a:t>
            </a:r>
            <a:r>
              <a:rPr lang="cs-CZ" dirty="0" smtClean="0"/>
              <a:t> club</a:t>
            </a:r>
          </a:p>
          <a:p>
            <a:r>
              <a:rPr lang="cs-CZ" dirty="0" smtClean="0"/>
              <a:t>    VK UP Olomouc – </a:t>
            </a:r>
            <a:r>
              <a:rPr lang="cs-CZ" dirty="0" err="1" smtClean="0"/>
              <a:t>women's</a:t>
            </a:r>
            <a:r>
              <a:rPr lang="cs-CZ" dirty="0" smtClean="0"/>
              <a:t> </a:t>
            </a:r>
            <a:r>
              <a:rPr lang="cs-CZ" dirty="0" err="1" smtClean="0"/>
              <a:t>volleyball</a:t>
            </a:r>
            <a:r>
              <a:rPr lang="cs-CZ" dirty="0" smtClean="0"/>
              <a:t> club</a:t>
            </a:r>
          </a:p>
          <a:p>
            <a:r>
              <a:rPr lang="cs-CZ" dirty="0" smtClean="0"/>
              <a:t>    RC Olomouc – </a:t>
            </a:r>
            <a:r>
              <a:rPr lang="cs-CZ" dirty="0" err="1" smtClean="0"/>
              <a:t>rugby</a:t>
            </a:r>
            <a:r>
              <a:rPr lang="cs-CZ" dirty="0" smtClean="0"/>
              <a:t> club</a:t>
            </a:r>
          </a:p>
          <a:p>
            <a:r>
              <a:rPr lang="cs-CZ" dirty="0" err="1" smtClean="0"/>
              <a:t>Swimming</a:t>
            </a:r>
            <a:r>
              <a:rPr lang="cs-CZ" dirty="0" smtClean="0"/>
              <a:t> pool</a:t>
            </a:r>
          </a:p>
          <a:p>
            <a:r>
              <a:rPr lang="cs-CZ" dirty="0" smtClean="0"/>
              <a:t>Sport centre Omega …</a:t>
            </a:r>
            <a:endParaRPr lang="cs-CZ" dirty="0"/>
          </a:p>
        </p:txBody>
      </p:sp>
    </p:spTree>
    <p:extLst>
      <p:ext uri="{BB962C8B-B14F-4D97-AF65-F5344CB8AC3E}">
        <p14:creationId xmlns:p14="http://schemas.microsoft.com/office/powerpoint/2010/main" val="3092934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to improve mental welfare through physical welfare?</a:t>
            </a:r>
            <a:endParaRPr lang="cs-CZ"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7841" y="1600200"/>
            <a:ext cx="6028318"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7749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to improve mental welfare through physical welfare?</a:t>
            </a:r>
            <a:endParaRPr lang="cs-CZ"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628800"/>
            <a:ext cx="6686567"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4460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to improve mental welfare through physical welfare?</a:t>
            </a:r>
            <a:endParaRPr lang="cs-CZ"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7841" y="1600200"/>
            <a:ext cx="6028318"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8430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to improve mental welfare through physical welfare?</a:t>
            </a:r>
            <a:endParaRPr lang="cs-CZ"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7841" y="1600200"/>
            <a:ext cx="6028318"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7884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Themes</a:t>
            </a:r>
            <a:r>
              <a:rPr lang="cs-CZ" dirty="0" smtClean="0"/>
              <a:t> </a:t>
            </a:r>
            <a:r>
              <a:rPr lang="cs-CZ" dirty="0" err="1" smtClean="0"/>
              <a:t>of</a:t>
            </a:r>
            <a:r>
              <a:rPr lang="cs-CZ" dirty="0" smtClean="0"/>
              <a:t> </a:t>
            </a:r>
            <a:r>
              <a:rPr lang="cs-CZ" dirty="0" err="1" smtClean="0"/>
              <a:t>Presentation</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Research work for physical activity statistics in your country.</a:t>
            </a:r>
          </a:p>
          <a:p>
            <a:r>
              <a:rPr lang="en-US" dirty="0"/>
              <a:t>Strength endurance, Maximum strength, Speed, Mobility, Skill and technique, body management, Resistance exercise, strength training, mental training and coordination.</a:t>
            </a:r>
          </a:p>
          <a:p>
            <a:r>
              <a:rPr lang="en-US" dirty="0"/>
              <a:t>How body works in different activities?</a:t>
            </a:r>
          </a:p>
          <a:p>
            <a:r>
              <a:rPr lang="en-US" dirty="0"/>
              <a:t>How to motivate young to move? Different projects for this on your area?</a:t>
            </a:r>
          </a:p>
          <a:p>
            <a:r>
              <a:rPr lang="en-US" dirty="0"/>
              <a:t>How to improve mental welfare through physical welfare?</a:t>
            </a:r>
          </a:p>
          <a:p>
            <a:r>
              <a:rPr lang="en-US" dirty="0"/>
              <a:t>Physical education in your schools?</a:t>
            </a:r>
          </a:p>
          <a:p>
            <a:r>
              <a:rPr lang="en-US" dirty="0"/>
              <a:t>Different surroundings on your area for sports?</a:t>
            </a:r>
          </a:p>
        </p:txBody>
      </p:sp>
    </p:spTree>
    <p:extLst>
      <p:ext uri="{BB962C8B-B14F-4D97-AF65-F5344CB8AC3E}">
        <p14:creationId xmlns:p14="http://schemas.microsoft.com/office/powerpoint/2010/main" val="2309938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How to improve mental welfare through physical welfare?</a:t>
            </a:r>
            <a:endParaRPr lang="cs-CZ"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7841" y="1600200"/>
            <a:ext cx="6028318"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639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Physical education in </a:t>
            </a:r>
            <a:r>
              <a:rPr lang="en-US" dirty="0" smtClean="0"/>
              <a:t>our school</a:t>
            </a:r>
            <a:endParaRPr lang="cs-CZ" dirty="0"/>
          </a:p>
        </p:txBody>
      </p:sp>
      <p:sp>
        <p:nvSpPr>
          <p:cNvPr id="3" name="Zástupný symbol pro obsah 2"/>
          <p:cNvSpPr>
            <a:spLocks noGrp="1"/>
          </p:cNvSpPr>
          <p:nvPr>
            <p:ph idx="1"/>
          </p:nvPr>
        </p:nvSpPr>
        <p:spPr/>
        <p:txBody>
          <a:bodyPr>
            <a:normAutofit lnSpcReduction="10000"/>
          </a:bodyPr>
          <a:lstStyle/>
          <a:p>
            <a:r>
              <a:rPr lang="en-US" dirty="0"/>
              <a:t>In our school we have </a:t>
            </a:r>
            <a:r>
              <a:rPr lang="en-US" dirty="0" err="1"/>
              <a:t>Fitsal</a:t>
            </a:r>
            <a:r>
              <a:rPr lang="en-US" dirty="0"/>
              <a:t>. We go to the playground, to the </a:t>
            </a:r>
            <a:r>
              <a:rPr lang="en-US" dirty="0" err="1"/>
              <a:t>swiming</a:t>
            </a:r>
            <a:r>
              <a:rPr lang="en-US" dirty="0"/>
              <a:t> pool or to gym.</a:t>
            </a:r>
          </a:p>
          <a:p>
            <a:r>
              <a:rPr lang="en-US" dirty="0"/>
              <a:t> In schools, physical education is a compulsory subject in the range from two to three hours a week . In the sports schools of course more. Main parts are sequential exercises, basic gymnastic and athletic exercises, swimming and most sports games, such as football, hockey, basketball, volleyball. </a:t>
            </a:r>
            <a:endParaRPr lang="cs-CZ" dirty="0"/>
          </a:p>
        </p:txBody>
      </p:sp>
    </p:spTree>
    <p:extLst>
      <p:ext uri="{BB962C8B-B14F-4D97-AF65-F5344CB8AC3E}">
        <p14:creationId xmlns:p14="http://schemas.microsoft.com/office/powerpoint/2010/main" val="273314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Different surroundings on your area for sports?</a:t>
            </a:r>
            <a:endParaRPr lang="cs-CZ" dirty="0"/>
          </a:p>
        </p:txBody>
      </p:sp>
      <p:sp>
        <p:nvSpPr>
          <p:cNvPr id="3" name="Zástupný symbol pro obsah 2"/>
          <p:cNvSpPr>
            <a:spLocks noGrp="1"/>
          </p:cNvSpPr>
          <p:nvPr>
            <p:ph idx="1"/>
          </p:nvPr>
        </p:nvSpPr>
        <p:spPr/>
        <p:txBody>
          <a:bodyPr>
            <a:normAutofit lnSpcReduction="10000"/>
          </a:bodyPr>
          <a:lstStyle/>
          <a:p>
            <a:r>
              <a:rPr lang="en-US" dirty="0"/>
              <a:t>According to statistics from the Czech Union of the sport are the most popular sports in the Czech Republic by the size of the membership: football, tennis, hockey, volleyball, hockey, golf, hockey, athletics, basketball and skiing.  </a:t>
            </a:r>
          </a:p>
          <a:p>
            <a:endParaRPr lang="en-US" dirty="0"/>
          </a:p>
          <a:p>
            <a:r>
              <a:rPr lang="en-US" dirty="0"/>
              <a:t>Most popular sports in TV are: ice hockey, biathlon, football, skiing, tennis, hockey, basketball and volleyball</a:t>
            </a:r>
          </a:p>
          <a:p>
            <a:endParaRPr lang="cs-CZ" dirty="0"/>
          </a:p>
        </p:txBody>
      </p:sp>
    </p:spTree>
    <p:extLst>
      <p:ext uri="{BB962C8B-B14F-4D97-AF65-F5344CB8AC3E}">
        <p14:creationId xmlns:p14="http://schemas.microsoft.com/office/powerpoint/2010/main" val="3538706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Different surroundings </a:t>
            </a:r>
            <a:r>
              <a:rPr lang="cs-CZ" dirty="0" smtClean="0"/>
              <a:t>i</a:t>
            </a:r>
            <a:r>
              <a:rPr lang="en-US" dirty="0" smtClean="0"/>
              <a:t>n our </a:t>
            </a:r>
            <a:r>
              <a:rPr lang="en-US" dirty="0"/>
              <a:t>area for sports</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To contribute to increasing the knowledge of the present-day position of sport the in the Czech Republic it is useful to search a relevant relations of municipalities and their policies to various levels of sport. From the perspective of the situation in sport delivery at the municipal level it must be kept in mind that there are diverse voluntary sports organizations in existence within the municipality, and, naturally, there is also the private sector. The Czech Republic is also on the level of mass sport strongly influenced with the existence of new development of the city structure with plenty administrative buildings and shopping facilities, including fitness centers, </a:t>
            </a:r>
            <a:r>
              <a:rPr lang="en-US" dirty="0" err="1"/>
              <a:t>cyclo</a:t>
            </a:r>
            <a:r>
              <a:rPr lang="en-US" dirty="0"/>
              <a:t> paths, roller skates stadium, beach volleyball playing fields, golf courses. The national support of sport is, nowadays, divided into the support of top sports, performance sports and new waves in sports (e.g. sports for everyone - for all), sports for school, which are then on the regional level (and by the various sport organizations) subsidized from other sources and, moreover, not coordinately.</a:t>
            </a:r>
          </a:p>
          <a:p>
            <a:endParaRPr lang="cs-CZ" dirty="0"/>
          </a:p>
        </p:txBody>
      </p:sp>
    </p:spTree>
    <p:extLst>
      <p:ext uri="{BB962C8B-B14F-4D97-AF65-F5344CB8AC3E}">
        <p14:creationId xmlns:p14="http://schemas.microsoft.com/office/powerpoint/2010/main" val="2564280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Research work for physical activity statistics in CR</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The Czech Republic performs well in many measures of well-being in the Better Life Index. The Czech Republic ranks above average in personal security, education and skills, social connections, subjective well-being, and work-life balance. It ranks below average in jobs and earnings, housing, health status, income and wealth, and civic engagement.</a:t>
            </a:r>
          </a:p>
          <a:p>
            <a:endParaRPr lang="en-US" dirty="0"/>
          </a:p>
          <a:p>
            <a:r>
              <a:rPr lang="en-US" dirty="0"/>
              <a:t>Money, while it cannot buy happiness, is an important means to achieving higher living standards. In the Czech Republic, the average household net-adjusted disposable income per capita is USD 18 953 a year, less than the OECD average of USD 29 016 a year. But there is a considerable gap between the richest and poorest – the top 20% of the population earn nearly four times as much as the bottom 20%.</a:t>
            </a:r>
          </a:p>
          <a:p>
            <a:endParaRPr lang="cs-CZ" dirty="0"/>
          </a:p>
        </p:txBody>
      </p:sp>
    </p:spTree>
    <p:extLst>
      <p:ext uri="{BB962C8B-B14F-4D97-AF65-F5344CB8AC3E}">
        <p14:creationId xmlns:p14="http://schemas.microsoft.com/office/powerpoint/2010/main" val="1921387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400" dirty="0" smtClean="0"/>
              <a:t>Research work for physical activity statistics in </a:t>
            </a:r>
            <a:r>
              <a:rPr lang="cs-CZ" sz="2400" dirty="0" smtClean="0"/>
              <a:t>CR</a:t>
            </a:r>
            <a:endParaRPr lang="cs-CZ" sz="2400" dirty="0"/>
          </a:p>
        </p:txBody>
      </p:sp>
      <p:sp>
        <p:nvSpPr>
          <p:cNvPr id="3" name="Zástupný symbol pro obsah 2"/>
          <p:cNvSpPr>
            <a:spLocks noGrp="1"/>
          </p:cNvSpPr>
          <p:nvPr>
            <p:ph idx="1"/>
          </p:nvPr>
        </p:nvSpPr>
        <p:spPr/>
        <p:txBody>
          <a:bodyPr>
            <a:noAutofit/>
          </a:bodyPr>
          <a:lstStyle/>
          <a:p>
            <a:r>
              <a:rPr lang="cs-CZ" sz="1200" dirty="0" smtClean="0"/>
              <a:t>BUNC, V. Školní mládež ke konci 20. století. Zpráva výzkumného grantu. </a:t>
            </a:r>
          </a:p>
          <a:p>
            <a:r>
              <a:rPr lang="cs-CZ" sz="1200" dirty="0" smtClean="0"/>
              <a:t>Praha: FTVS UK 1999.</a:t>
            </a:r>
          </a:p>
          <a:p>
            <a:r>
              <a:rPr lang="cs-CZ" sz="1200" dirty="0" smtClean="0"/>
              <a:t>BUNC, V., TEPLÝ, Z. Hodnocení energetické náročnosti základních tělesných aktivit. Čas.    </a:t>
            </a:r>
          </a:p>
          <a:p>
            <a:r>
              <a:rPr lang="cs-CZ" sz="1200" dirty="0" smtClean="0"/>
              <a:t>            Lékař. Čes. 128, 1989, č. 50., str.1580 – 1583. </a:t>
            </a:r>
          </a:p>
          <a:p>
            <a:r>
              <a:rPr lang="cs-CZ" sz="1200" dirty="0" smtClean="0"/>
              <a:t>JANSA, P., KOCOUREK, J. Pohybové aktivity u dospělé populace v České republice. In : „Optimální  působení tělesné zátěže a výživy“. Hradec Králové: Univerzita 2001., str. 148 – 152.</a:t>
            </a:r>
          </a:p>
          <a:p>
            <a:r>
              <a:rPr lang="cs-CZ" sz="1200" dirty="0" smtClean="0"/>
              <a:t>JANSA, P., KOCOUREK, J., KŮDOVÁ, G. Sport a pohybové aktivity dospělé populace v České republice 2001. In Konference „ Tělesná výchovy, sport, výzkum na univerzitách“.     </a:t>
            </a:r>
          </a:p>
          <a:p>
            <a:r>
              <a:rPr lang="cs-CZ" sz="1200" dirty="0" smtClean="0"/>
              <a:t>Bratislava: STU KTV 2001., str. 102 – 108.   </a:t>
            </a:r>
          </a:p>
          <a:p>
            <a:r>
              <a:rPr lang="cs-CZ" sz="1200" dirty="0" smtClean="0"/>
              <a:t>JANSA, P. Názory (postoje) adolescentní mládeže na sport, tělesnou výchovu a jiné pohybové aktivity.  Česká </a:t>
            </a:r>
            <a:r>
              <a:rPr lang="cs-CZ" sz="1200" dirty="0" err="1" smtClean="0"/>
              <a:t>kinatropologie</a:t>
            </a:r>
            <a:r>
              <a:rPr lang="cs-CZ" sz="1200" dirty="0" smtClean="0"/>
              <a:t>, 2002 roč. 6., č. 2, s. 23 – 39.</a:t>
            </a:r>
          </a:p>
          <a:p>
            <a:r>
              <a:rPr lang="cs-CZ" sz="1200" dirty="0" smtClean="0"/>
              <a:t>GUILFORD, J. P., FRUCHTER, B. </a:t>
            </a:r>
            <a:r>
              <a:rPr lang="cs-CZ" sz="1200" dirty="0" err="1" smtClean="0"/>
              <a:t>Fundamental</a:t>
            </a:r>
            <a:r>
              <a:rPr lang="cs-CZ" sz="1200" dirty="0" smtClean="0"/>
              <a:t> </a:t>
            </a:r>
            <a:r>
              <a:rPr lang="cs-CZ" sz="1200" dirty="0" err="1" smtClean="0"/>
              <a:t>statistic</a:t>
            </a:r>
            <a:r>
              <a:rPr lang="cs-CZ" sz="1200" dirty="0" smtClean="0"/>
              <a:t> in psychology and </a:t>
            </a:r>
            <a:r>
              <a:rPr lang="cs-CZ" sz="1200" dirty="0" err="1" smtClean="0"/>
              <a:t>education</a:t>
            </a:r>
            <a:r>
              <a:rPr lang="cs-CZ" sz="1200" dirty="0" smtClean="0"/>
              <a:t>. </a:t>
            </a:r>
          </a:p>
          <a:p>
            <a:r>
              <a:rPr lang="cs-CZ" sz="1200" dirty="0" smtClean="0"/>
              <a:t>London: </a:t>
            </a:r>
            <a:r>
              <a:rPr lang="cs-CZ" sz="1200" dirty="0" err="1" smtClean="0"/>
              <a:t>McGraw</a:t>
            </a:r>
            <a:r>
              <a:rPr lang="cs-CZ" sz="1200" dirty="0" smtClean="0"/>
              <a:t> </a:t>
            </a:r>
            <a:r>
              <a:rPr lang="cs-CZ" sz="1200" dirty="0" err="1" smtClean="0"/>
              <a:t>Hill</a:t>
            </a:r>
            <a:r>
              <a:rPr lang="cs-CZ" sz="1200" dirty="0" smtClean="0"/>
              <a:t> 1987.</a:t>
            </a:r>
          </a:p>
          <a:p>
            <a:r>
              <a:rPr lang="cs-CZ" sz="1200" dirty="0" smtClean="0"/>
              <a:t>NOVOTNÝ et al. Kapacitní možnosti současné struktury tělovýchovných zařízení v ČR.. </a:t>
            </a:r>
          </a:p>
          <a:p>
            <a:r>
              <a:rPr lang="cs-CZ" sz="1200" dirty="0" smtClean="0"/>
              <a:t>Výzkumný grant MŠMT. Praha : UK FTVS 1993.</a:t>
            </a:r>
          </a:p>
          <a:p>
            <a:r>
              <a:rPr lang="cs-CZ" sz="1200" dirty="0" smtClean="0"/>
              <a:t>RYCHTECKÝ, A. Monitorování účasti ve sportu a pohybové aktivitě v České republice a evropských zemích. Zpráva výzkumného grantu. Praha, UK FTVS 2000.</a:t>
            </a:r>
          </a:p>
          <a:p>
            <a:r>
              <a:rPr lang="cs-CZ" sz="1200" dirty="0" smtClean="0"/>
              <a:t>SLEPIČKA, P., SLEPIČKOVÁ, I.  Sport v pohledu české veřejnosti I. Česká </a:t>
            </a:r>
            <a:r>
              <a:rPr lang="cs-CZ" sz="1200" dirty="0" err="1" smtClean="0"/>
              <a:t>kinantropologie</a:t>
            </a:r>
            <a:r>
              <a:rPr lang="cs-CZ" sz="1200" dirty="0" smtClean="0"/>
              <a:t>.  6, 2002 č.1.</a:t>
            </a:r>
          </a:p>
          <a:p>
            <a:r>
              <a:rPr lang="cs-CZ" sz="1200" dirty="0" smtClean="0"/>
              <a:t>TEPLÝ, Z. Pohybový režim dospělých. UK Praha, 1990.</a:t>
            </a:r>
          </a:p>
          <a:p>
            <a:endParaRPr lang="cs-CZ" sz="1200" dirty="0" smtClean="0"/>
          </a:p>
          <a:p>
            <a:r>
              <a:rPr lang="cs-CZ" sz="1200" dirty="0" smtClean="0"/>
              <a:t>TEPLÝ, Z. Zdraví, zdatnost a pohybový režim. Praha: Čes. </a:t>
            </a:r>
            <a:r>
              <a:rPr lang="cs-CZ" sz="1200" dirty="0" err="1" smtClean="0"/>
              <a:t>Asoc</a:t>
            </a:r>
            <a:r>
              <a:rPr lang="cs-CZ" sz="1200" dirty="0" smtClean="0"/>
              <a:t>. SPV, 1995.</a:t>
            </a:r>
          </a:p>
          <a:p>
            <a:r>
              <a:rPr lang="cs-CZ" sz="1200" dirty="0" smtClean="0"/>
              <a:t>ZICH, F., UNGR, V. Postoje české veřejnosti k tělesné výchově a sportu. Roč. 61, TVSM,   </a:t>
            </a:r>
          </a:p>
          <a:p>
            <a:r>
              <a:rPr lang="cs-CZ" sz="1200" dirty="0" smtClean="0"/>
              <a:t>            1995., č. 7 – 8 viz. Příloha.</a:t>
            </a:r>
          </a:p>
          <a:p>
            <a:r>
              <a:rPr lang="cs-CZ" sz="1200" dirty="0" smtClean="0"/>
              <a:t>           </a:t>
            </a:r>
          </a:p>
          <a:p>
            <a:endParaRPr lang="cs-CZ" sz="1200" dirty="0" smtClean="0"/>
          </a:p>
          <a:p>
            <a:endParaRPr lang="cs-CZ" sz="1200" dirty="0"/>
          </a:p>
        </p:txBody>
      </p:sp>
    </p:spTree>
    <p:extLst>
      <p:ext uri="{BB962C8B-B14F-4D97-AF65-F5344CB8AC3E}">
        <p14:creationId xmlns:p14="http://schemas.microsoft.com/office/powerpoint/2010/main" val="1478281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dirty="0" smtClean="0"/>
              <a:t>Physical activity and sedentary </a:t>
            </a:r>
            <a:r>
              <a:rPr lang="en-US" sz="3200" dirty="0" err="1" smtClean="0"/>
              <a:t>behaviour</a:t>
            </a:r>
            <a:r>
              <a:rPr lang="en-US" sz="3200" dirty="0" smtClean="0"/>
              <a:t> in Czech adults: Results from the GPAQ study</a:t>
            </a:r>
            <a:endParaRPr lang="cs-CZ" sz="3200" dirty="0"/>
          </a:p>
        </p:txBody>
      </p:sp>
      <p:sp>
        <p:nvSpPr>
          <p:cNvPr id="3" name="Zástupný symbol pro obsah 2"/>
          <p:cNvSpPr>
            <a:spLocks noGrp="1"/>
          </p:cNvSpPr>
          <p:nvPr>
            <p:ph idx="1"/>
          </p:nvPr>
        </p:nvSpPr>
        <p:spPr/>
        <p:txBody>
          <a:bodyPr>
            <a:normAutofit fontScale="85000" lnSpcReduction="20000"/>
          </a:bodyPr>
          <a:lstStyle/>
          <a:p>
            <a:r>
              <a:rPr lang="cs-CZ" dirty="0" smtClean="0">
                <a:hlinkClick r:id="rId2"/>
              </a:rPr>
              <a:t>https://www.ncbi.nlm.nih.gov/pmc/articles/PMC3935222/</a:t>
            </a:r>
            <a:endParaRPr lang="cs-CZ" dirty="0" smtClean="0"/>
          </a:p>
          <a:p>
            <a:r>
              <a:rPr lang="en-US" dirty="0" smtClean="0"/>
              <a:t>The levels of physical activity (PA) and sedentary </a:t>
            </a:r>
            <a:r>
              <a:rPr lang="en-US" dirty="0" err="1" smtClean="0"/>
              <a:t>behaviour</a:t>
            </a:r>
            <a:r>
              <a:rPr lang="en-US" dirty="0" smtClean="0"/>
              <a:t> are significant indicators of health </a:t>
            </a:r>
            <a:r>
              <a:rPr lang="en-US" dirty="0" err="1" smtClean="0"/>
              <a:t>behaviour</a:t>
            </a:r>
            <a:r>
              <a:rPr lang="en-US" dirty="0" smtClean="0"/>
              <a:t> and their monitoring is crucial in developing public policy in the area of health promotion and non-communicable disease prevention. The aim of the study was to describe the prevalence of PA and sedentary </a:t>
            </a:r>
            <a:r>
              <a:rPr lang="en-US" dirty="0" err="1" smtClean="0"/>
              <a:t>behaviour</a:t>
            </a:r>
            <a:r>
              <a:rPr lang="en-US" dirty="0" smtClean="0"/>
              <a:t> as well as age and gender differences in Czech adults (18–90 years old, N = 1753; 48.4% male) participating in the Global Physical Activity Questionnaire (GPAQ) cross-sectional study 2011. </a:t>
            </a:r>
            <a:endParaRPr lang="cs-CZ" dirty="0"/>
          </a:p>
        </p:txBody>
      </p:sp>
    </p:spTree>
    <p:extLst>
      <p:ext uri="{BB962C8B-B14F-4D97-AF65-F5344CB8AC3E}">
        <p14:creationId xmlns:p14="http://schemas.microsoft.com/office/powerpoint/2010/main" val="1181098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700" dirty="0" smtClean="0"/>
              <a:t/>
            </a:r>
            <a:br>
              <a:rPr lang="cs-CZ" sz="2700" dirty="0" smtClean="0"/>
            </a:br>
            <a:r>
              <a:rPr lang="cs-CZ" sz="2700" dirty="0"/>
              <a:t/>
            </a:r>
            <a:br>
              <a:rPr lang="cs-CZ" sz="2700" dirty="0"/>
            </a:br>
            <a:r>
              <a:rPr lang="cs-CZ" sz="2700" dirty="0" smtClean="0"/>
              <a:t/>
            </a:r>
            <a:br>
              <a:rPr lang="cs-CZ" sz="2700" dirty="0" smtClean="0"/>
            </a:br>
            <a:r>
              <a:rPr lang="en-US" sz="2700" dirty="0" smtClean="0"/>
              <a:t>Social determinants of health and well-being among young people. Health </a:t>
            </a:r>
            <a:r>
              <a:rPr lang="en-US" sz="2700" dirty="0" err="1" smtClean="0"/>
              <a:t>Behaviour</a:t>
            </a:r>
            <a:r>
              <a:rPr lang="en-US" sz="2700" dirty="0" smtClean="0"/>
              <a:t> in School-aged Children (HBSC) study: international report from the 2009/2010 survey</a:t>
            </a:r>
            <a:r>
              <a:rPr lang="en-US" dirty="0" smtClean="0"/>
              <a:t/>
            </a:r>
            <a:br>
              <a:rPr lang="en-US" dirty="0" smtClean="0"/>
            </a:br>
            <a:r>
              <a:rPr lang="en-US" dirty="0" smtClean="0"/>
              <a:t/>
            </a:r>
            <a:br>
              <a:rPr lang="en-US" dirty="0" smtClean="0"/>
            </a:br>
            <a:r>
              <a:rPr lang="en-US" dirty="0" smtClean="0"/>
              <a:t> </a:t>
            </a:r>
            <a:endParaRPr lang="cs-CZ" dirty="0"/>
          </a:p>
        </p:txBody>
      </p:sp>
      <p:sp>
        <p:nvSpPr>
          <p:cNvPr id="3" name="Zástupný symbol pro obsah 2"/>
          <p:cNvSpPr>
            <a:spLocks noGrp="1"/>
          </p:cNvSpPr>
          <p:nvPr>
            <p:ph idx="1"/>
          </p:nvPr>
        </p:nvSpPr>
        <p:spPr/>
        <p:txBody>
          <a:bodyPr/>
          <a:lstStyle/>
          <a:p>
            <a:r>
              <a:rPr lang="cs-CZ" dirty="0" smtClean="0"/>
              <a:t>http://hbsc.upol.cz/1-cestina/59-publikace/</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996952"/>
            <a:ext cx="2474541" cy="3485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5243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32656"/>
            <a:ext cx="8604448" cy="1143000"/>
          </a:xfrm>
        </p:spPr>
        <p:txBody>
          <a:bodyPr>
            <a:normAutofit/>
          </a:bodyPr>
          <a:lstStyle/>
          <a:p>
            <a:r>
              <a:rPr lang="en-US" sz="2800" dirty="0"/>
              <a:t>Strength endurance, Maximum strength, Speed, Mobility, Skill and </a:t>
            </a:r>
            <a:r>
              <a:rPr lang="en-US" sz="2800" dirty="0" smtClean="0"/>
              <a:t>technique</a:t>
            </a:r>
            <a:r>
              <a:rPr lang="cs-CZ" sz="2800" dirty="0" smtClean="0"/>
              <a:t>….</a:t>
            </a:r>
            <a:endParaRPr lang="cs-CZ" sz="2800" dirty="0"/>
          </a:p>
        </p:txBody>
      </p:sp>
      <p:sp>
        <p:nvSpPr>
          <p:cNvPr id="3" name="Zástupný symbol pro obsah 2"/>
          <p:cNvSpPr>
            <a:spLocks noGrp="1"/>
          </p:cNvSpPr>
          <p:nvPr>
            <p:ph idx="1"/>
          </p:nvPr>
        </p:nvSpPr>
        <p:spPr/>
        <p:txBody>
          <a:bodyPr>
            <a:normAutofit fontScale="32500" lnSpcReduction="20000"/>
          </a:bodyPr>
          <a:lstStyle/>
          <a:p>
            <a:r>
              <a:rPr lang="en-US" sz="4900" dirty="0"/>
              <a:t>Strength training is a type of physical exercise specializing in the use of resistance to induce muscular contraction which builds the strength, anaerobic endurance, and size of skeletal muscles.</a:t>
            </a:r>
          </a:p>
          <a:p>
            <a:r>
              <a:rPr lang="en-US" sz="4900" dirty="0" smtClean="0"/>
              <a:t>When </a:t>
            </a:r>
            <a:r>
              <a:rPr lang="en-US" sz="4900" dirty="0"/>
              <a:t>properly performed, strength training can provide significant functional benefits and improvement in overall health and well-being, including increased bone, muscle, tendon and ligament strength and toughness, improved joint function, reduced potential for injury</a:t>
            </a:r>
            <a:r>
              <a:rPr lang="en-US" sz="4900" dirty="0" smtClean="0"/>
              <a:t>, </a:t>
            </a:r>
            <a:r>
              <a:rPr lang="en-US" sz="4900" dirty="0"/>
              <a:t>increased bone density, increased metabolism, increased fitness</a:t>
            </a:r>
            <a:r>
              <a:rPr lang="en-US" sz="4900" dirty="0" smtClean="0"/>
              <a:t>, </a:t>
            </a:r>
            <a:r>
              <a:rPr lang="en-US" sz="4900" dirty="0"/>
              <a:t>improved cardiac function, and improved lipoprotein lipid profiles, including elevated HDL ("good") cholesterol</a:t>
            </a:r>
            <a:r>
              <a:rPr lang="en-US" sz="4900" dirty="0" smtClean="0"/>
              <a:t>. </a:t>
            </a:r>
            <a:r>
              <a:rPr lang="en-US" sz="4900" dirty="0"/>
              <a:t>Training commonly uses the technique of progressively increasing the force output of the muscle through incremental weight increases and uses a variety of exercises and types of equipment to target specific muscle groups. Strength training is primarily an anaerobic activity, although some proponents have adapted it to provide the benefits of aerobic exercise through circuit training.</a:t>
            </a:r>
          </a:p>
          <a:p>
            <a:r>
              <a:rPr lang="en-US" sz="4900" dirty="0" smtClean="0"/>
              <a:t>Sports </a:t>
            </a:r>
            <a:r>
              <a:rPr lang="en-US" sz="4900" dirty="0"/>
              <a:t>where strength training is central are bodybuilding, weightlifting, powerlifting, strongman, Highland games, shotput, discus throw, and javelin throw. Many other sports use strength training as part of their training regimen, notably </a:t>
            </a:r>
            <a:r>
              <a:rPr lang="en-US" sz="4900" dirty="0" err="1"/>
              <a:t>tennis,American</a:t>
            </a:r>
            <a:r>
              <a:rPr lang="en-US" sz="4900" dirty="0"/>
              <a:t> football, wrestling, track and field, rowing, lacrosse, basketball, pole dancing, hockey, professional wrestling, rugby union, rugby league and soccer. Strength training for other sports and physical activities is becoming increasingly </a:t>
            </a:r>
            <a:r>
              <a:rPr lang="en-US" sz="4900" dirty="0" smtClean="0"/>
              <a:t>popular.</a:t>
            </a:r>
          </a:p>
          <a:p>
            <a:pPr marL="0" indent="0">
              <a:buNone/>
            </a:pPr>
            <a:endParaRPr lang="en-US" dirty="0"/>
          </a:p>
        </p:txBody>
      </p:sp>
    </p:spTree>
    <p:extLst>
      <p:ext uri="{BB962C8B-B14F-4D97-AF65-F5344CB8AC3E}">
        <p14:creationId xmlns:p14="http://schemas.microsoft.com/office/powerpoint/2010/main" val="364596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8229600" cy="1143000"/>
          </a:xfrm>
        </p:spPr>
        <p:txBody>
          <a:bodyPr>
            <a:normAutofit/>
          </a:bodyPr>
          <a:lstStyle/>
          <a:p>
            <a:r>
              <a:rPr lang="en-US" sz="2400" dirty="0"/>
              <a:t>Strength endurance, Maximum strength, Speed, Mobility, Skill and technique….</a:t>
            </a:r>
            <a:endParaRPr lang="cs-CZ" sz="2400" dirty="0"/>
          </a:p>
        </p:txBody>
      </p:sp>
      <p:sp>
        <p:nvSpPr>
          <p:cNvPr id="3" name="Zástupný symbol pro obsah 2"/>
          <p:cNvSpPr>
            <a:spLocks noGrp="1"/>
          </p:cNvSpPr>
          <p:nvPr>
            <p:ph idx="1"/>
          </p:nvPr>
        </p:nvSpPr>
        <p:spPr/>
        <p:txBody>
          <a:bodyPr>
            <a:normAutofit fontScale="47500" lnSpcReduction="20000"/>
          </a:bodyPr>
          <a:lstStyle/>
          <a:p>
            <a:r>
              <a:rPr lang="en-US" b="1" dirty="0"/>
              <a:t>Physical exercises are generally grouped into three types, depending on the overall effect they have on the human body</a:t>
            </a:r>
            <a:r>
              <a:rPr lang="en-US" b="1" dirty="0" smtClean="0"/>
              <a:t>:</a:t>
            </a:r>
            <a:endParaRPr lang="cs-CZ" b="1" dirty="0" smtClean="0"/>
          </a:p>
          <a:p>
            <a:endParaRPr lang="cs-CZ" b="1" dirty="0"/>
          </a:p>
          <a:p>
            <a:endParaRPr lang="en-US" b="1" dirty="0"/>
          </a:p>
          <a:p>
            <a:r>
              <a:rPr lang="en-US" dirty="0" smtClean="0"/>
              <a:t> </a:t>
            </a:r>
            <a:r>
              <a:rPr lang="en-US" dirty="0"/>
              <a:t>Aerobic exercise is any physical activity that uses large muscle groups and causes the body to use more oxygen than it would while </a:t>
            </a:r>
            <a:r>
              <a:rPr lang="en-US" dirty="0" err="1" smtClean="0"/>
              <a:t>resting.The</a:t>
            </a:r>
            <a:r>
              <a:rPr lang="en-US" dirty="0" smtClean="0"/>
              <a:t> </a:t>
            </a:r>
            <a:r>
              <a:rPr lang="en-US" dirty="0"/>
              <a:t>goal of aerobic exercise is to increase cardiovascular endurance</a:t>
            </a:r>
            <a:r>
              <a:rPr lang="en-US" dirty="0" smtClean="0"/>
              <a:t>. </a:t>
            </a:r>
            <a:r>
              <a:rPr lang="en-US" dirty="0"/>
              <a:t>Examples of aerobic exercise include cycling, swimming, brisk walking, skipping rope, rowing, hiking, playing tennis, continuous training, and long slow distance training</a:t>
            </a:r>
            <a:r>
              <a:rPr lang="en-US" dirty="0" smtClean="0"/>
              <a:t>.</a:t>
            </a:r>
            <a:endParaRPr lang="en-US" dirty="0"/>
          </a:p>
          <a:p>
            <a:r>
              <a:rPr lang="en-US" dirty="0"/>
              <a:t>    Anaerobic exercise, which includes strength and resistance training, can firm, strengthen, and tone muscles, as well as improve bone strength, balance, and coordination</a:t>
            </a:r>
            <a:r>
              <a:rPr lang="en-US" dirty="0" smtClean="0"/>
              <a:t>. </a:t>
            </a:r>
            <a:r>
              <a:rPr lang="en-US" dirty="0"/>
              <a:t>Examples of strength moves are push-ups, pull-ups, lunges, and bicep curls using dumbbells</a:t>
            </a:r>
            <a:r>
              <a:rPr lang="en-US" dirty="0" smtClean="0"/>
              <a:t>. </a:t>
            </a:r>
            <a:r>
              <a:rPr lang="en-US" dirty="0"/>
              <a:t>Anaerobic exercise also include weight training, functional training, eccentric training, Interval training, sprinting, and high-intensity interval training increase short-term muscle strength</a:t>
            </a:r>
            <a:r>
              <a:rPr lang="en-US" dirty="0" smtClean="0"/>
              <a:t>.</a:t>
            </a:r>
            <a:endParaRPr lang="en-US" dirty="0"/>
          </a:p>
          <a:p>
            <a:r>
              <a:rPr lang="en-US" dirty="0"/>
              <a:t>    Flexibility exercises stretch and lengthen muscles</a:t>
            </a:r>
            <a:r>
              <a:rPr lang="en-US" dirty="0" smtClean="0"/>
              <a:t>. </a:t>
            </a:r>
            <a:r>
              <a:rPr lang="en-US" dirty="0"/>
              <a:t>Activities such as stretching help to improve joint flexibility and keep muscles limber</a:t>
            </a:r>
            <a:r>
              <a:rPr lang="en-US" dirty="0" smtClean="0"/>
              <a:t>. </a:t>
            </a:r>
            <a:r>
              <a:rPr lang="en-US" dirty="0"/>
              <a:t>The goal is to improve the range of motion which can reduce the chance of injury</a:t>
            </a:r>
            <a:r>
              <a:rPr lang="en-US" dirty="0" smtClean="0"/>
              <a:t>.</a:t>
            </a:r>
            <a:endParaRPr lang="en-US" dirty="0"/>
          </a:p>
          <a:p>
            <a:r>
              <a:rPr lang="en-US" dirty="0" smtClean="0"/>
              <a:t>Physical </a:t>
            </a:r>
            <a:r>
              <a:rPr lang="en-US" dirty="0"/>
              <a:t>exercise can also include training that focuses on accuracy, agility, power, and speed</a:t>
            </a:r>
            <a:r>
              <a:rPr lang="en-US" dirty="0" smtClean="0"/>
              <a:t>.</a:t>
            </a:r>
            <a:endParaRPr lang="en-US" dirty="0"/>
          </a:p>
          <a:p>
            <a:r>
              <a:rPr lang="en-US" dirty="0" smtClean="0"/>
              <a:t>Sometimes </a:t>
            </a:r>
            <a:r>
              <a:rPr lang="en-US" dirty="0"/>
              <a:t>the terms 'dynamic' and 'static' are used.[citation needed] 'Dynamic' exercises such as steady running, tend to produce a lowering of the diastolic blood pressure during exercise, due to the improved blood flow. Conversely, static exercise (such as weight-lifting) can cause the systolic pressure to rise significantly (during the exercise</a:t>
            </a:r>
            <a:r>
              <a:rPr lang="en-US" dirty="0" smtClean="0"/>
              <a:t>).</a:t>
            </a:r>
            <a:endParaRPr lang="cs-CZ" dirty="0"/>
          </a:p>
        </p:txBody>
      </p:sp>
    </p:spTree>
    <p:extLst>
      <p:ext uri="{BB962C8B-B14F-4D97-AF65-F5344CB8AC3E}">
        <p14:creationId xmlns:p14="http://schemas.microsoft.com/office/powerpoint/2010/main" val="1575096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rmAutofit fontScale="90000"/>
          </a:bodyPr>
          <a:lstStyle/>
          <a:p>
            <a:r>
              <a:rPr lang="en-US" dirty="0" smtClean="0"/>
              <a:t>How body works in different activities?</a:t>
            </a:r>
            <a:endParaRPr lang="cs-CZ" dirty="0"/>
          </a:p>
        </p:txBody>
      </p:sp>
      <p:sp>
        <p:nvSpPr>
          <p:cNvPr id="3" name="Zástupný symbol pro obsah 2"/>
          <p:cNvSpPr>
            <a:spLocks noGrp="1"/>
          </p:cNvSpPr>
          <p:nvPr>
            <p:ph idx="1"/>
          </p:nvPr>
        </p:nvSpPr>
        <p:spPr/>
        <p:txBody>
          <a:bodyPr>
            <a:normAutofit fontScale="55000" lnSpcReduction="20000"/>
          </a:bodyPr>
          <a:lstStyle/>
          <a:p>
            <a:r>
              <a:rPr lang="en-US" dirty="0"/>
              <a:t> Systems of the Human Body</a:t>
            </a:r>
          </a:p>
          <a:p>
            <a:endParaRPr lang="en-US" dirty="0"/>
          </a:p>
          <a:p>
            <a:r>
              <a:rPr lang="en-US" dirty="0"/>
              <a:t>Before we discuss the effects of physical activity on the human body it is imperative that first we identify the major systems of the human body. They are the circulatory, digestive, endocrine, excretory, immune, integumentary, muscular, nervous, respiratory, and skeletal.</a:t>
            </a:r>
          </a:p>
          <a:p>
            <a:endParaRPr lang="cs-CZ" dirty="0" smtClean="0"/>
          </a:p>
          <a:p>
            <a:r>
              <a:rPr lang="en-US" dirty="0" smtClean="0"/>
              <a:t>Circulatory </a:t>
            </a:r>
            <a:r>
              <a:rPr lang="en-US" dirty="0"/>
              <a:t>or Cardiovascular System</a:t>
            </a:r>
          </a:p>
          <a:p>
            <a:endParaRPr lang="en-US" dirty="0"/>
          </a:p>
          <a:p>
            <a:r>
              <a:rPr lang="en-US" dirty="0"/>
              <a:t>Physical activity not only raises good cholesterol (HDL) but also reduces the dreaded triglycerides. This has the ever so important effect of keeping the blood in your circulatory or cardiovascular system flowing smoothly through your arteries and your veins. In the short-term, an athlete's blood pH actually becomes more acidic and carbon dioxide is expelled at a more rapid pace. The heart rate also increases and the blood flow to the skin increases. We have all seen an athlete's face turn red during the exertion of strenuous physical activity. The bottom line is that, in the short-term, oxygen is rushed to the working muscles and fuel is delivered to the body tissues.</a:t>
            </a:r>
          </a:p>
          <a:p>
            <a:endParaRPr lang="en-US" dirty="0"/>
          </a:p>
        </p:txBody>
      </p:sp>
    </p:spTree>
    <p:extLst>
      <p:ext uri="{BB962C8B-B14F-4D97-AF65-F5344CB8AC3E}">
        <p14:creationId xmlns:p14="http://schemas.microsoft.com/office/powerpoint/2010/main" val="273228919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2915</Words>
  <Application>Microsoft Office PowerPoint</Application>
  <PresentationFormat>Předvádění na obrazovce (4:3)</PresentationFormat>
  <Paragraphs>137</Paragraphs>
  <Slides>23</Slides>
  <Notes>1</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systému Office</vt:lpstr>
      <vt:lpstr>Physical activity in CR Healthy EU</vt:lpstr>
      <vt:lpstr>Themes of Presentation</vt:lpstr>
      <vt:lpstr>Research work for physical activity statistics in CR</vt:lpstr>
      <vt:lpstr>Research work for physical activity statistics in CR</vt:lpstr>
      <vt:lpstr>Physical activity and sedentary behaviour in Czech adults: Results from the GPAQ study</vt:lpstr>
      <vt:lpstr>   Social determinants of health and well-being among young people. Health Behaviour in School-aged Children (HBSC) study: international report from the 2009/2010 survey   </vt:lpstr>
      <vt:lpstr>Strength endurance, Maximum strength, Speed, Mobility, Skill and technique….</vt:lpstr>
      <vt:lpstr>Strength endurance, Maximum strength, Speed, Mobility, Skill and technique….</vt:lpstr>
      <vt:lpstr>How body works in different activities?</vt:lpstr>
      <vt:lpstr>How body works in different activities?</vt:lpstr>
      <vt:lpstr>How body works in different activities?</vt:lpstr>
      <vt:lpstr>How body works in different activities?</vt:lpstr>
      <vt:lpstr>How to motivate young to move?        In our area.</vt:lpstr>
      <vt:lpstr>Ways to motivate:</vt:lpstr>
      <vt:lpstr>Sport Possibilities in Olomouc</vt:lpstr>
      <vt:lpstr>How to improve mental welfare through physical welfare?</vt:lpstr>
      <vt:lpstr>How to improve mental welfare through physical welfare?</vt:lpstr>
      <vt:lpstr>How to improve mental welfare through physical welfare?</vt:lpstr>
      <vt:lpstr>How to improve mental welfare through physical welfare?</vt:lpstr>
      <vt:lpstr>How to improve mental welfare through physical welfare?</vt:lpstr>
      <vt:lpstr>Physical education in our school</vt:lpstr>
      <vt:lpstr>Different surroundings on your area for sports?</vt:lpstr>
      <vt:lpstr>Different surroundings in our area for sports</vt:lpstr>
    </vt:vector>
  </TitlesOfParts>
  <Company>SŠOGD PRAKTIK s.r.o.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Rulcová Vendula</dc:creator>
  <cp:lastModifiedBy>Rulcová Vendula</cp:lastModifiedBy>
  <cp:revision>14</cp:revision>
  <dcterms:created xsi:type="dcterms:W3CDTF">2017-04-12T20:14:15Z</dcterms:created>
  <dcterms:modified xsi:type="dcterms:W3CDTF">2019-04-04T12:39:32Z</dcterms:modified>
</cp:coreProperties>
</file>